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141" r:id="rId1"/>
  </p:sldMasterIdLst>
  <p:notesMasterIdLst>
    <p:notesMasterId r:id="rId22"/>
  </p:notesMasterIdLst>
  <p:handoutMasterIdLst>
    <p:handoutMasterId r:id="rId23"/>
  </p:handoutMasterIdLst>
  <p:sldIdLst>
    <p:sldId id="301" r:id="rId2"/>
    <p:sldId id="372" r:id="rId3"/>
    <p:sldId id="345" r:id="rId4"/>
    <p:sldId id="321" r:id="rId5"/>
    <p:sldId id="323" r:id="rId6"/>
    <p:sldId id="324" r:id="rId7"/>
    <p:sldId id="326" r:id="rId8"/>
    <p:sldId id="329" r:id="rId9"/>
    <p:sldId id="338" r:id="rId10"/>
    <p:sldId id="336" r:id="rId11"/>
    <p:sldId id="332" r:id="rId12"/>
    <p:sldId id="312" r:id="rId13"/>
    <p:sldId id="378" r:id="rId14"/>
    <p:sldId id="375" r:id="rId15"/>
    <p:sldId id="376" r:id="rId16"/>
    <p:sldId id="377" r:id="rId17"/>
    <p:sldId id="362" r:id="rId18"/>
    <p:sldId id="308" r:id="rId19"/>
    <p:sldId id="353" r:id="rId20"/>
    <p:sldId id="374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8ACC02CD-0BF5-4AB0-BA49-91900B1013D4}">
          <p14:sldIdLst>
            <p14:sldId id="301"/>
            <p14:sldId id="372"/>
            <p14:sldId id="345"/>
            <p14:sldId id="321"/>
            <p14:sldId id="323"/>
            <p14:sldId id="324"/>
            <p14:sldId id="326"/>
            <p14:sldId id="329"/>
            <p14:sldId id="338"/>
            <p14:sldId id="336"/>
            <p14:sldId id="332"/>
          </p14:sldIdLst>
        </p14:section>
        <p14:section name="Sekcija be pavadinimo" id="{DE4C9623-32DC-4C07-9466-BAB60DFECF1F}">
          <p14:sldIdLst>
            <p14:sldId id="312"/>
            <p14:sldId id="378"/>
            <p14:sldId id="375"/>
            <p14:sldId id="376"/>
            <p14:sldId id="377"/>
            <p14:sldId id="362"/>
            <p14:sldId id="308"/>
            <p14:sldId id="353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FF"/>
    <a:srgbClr val="FFCCFF"/>
    <a:srgbClr val="99CCFF"/>
    <a:srgbClr val="FFFFCC"/>
    <a:srgbClr val="FFFF99"/>
    <a:srgbClr val="FFFFFF"/>
    <a:srgbClr val="6699FF"/>
    <a:srgbClr val="FF99FF"/>
    <a:srgbClr val="8EC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19" autoAdjust="0"/>
    <p:restoredTop sz="86410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54" y="-66"/>
      </p:cViewPr>
      <p:guideLst>
        <p:guide orient="horz" pos="3025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darbalapis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diagrama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5B9BD5"/>
            </a:solidFill>
            <a:ln w="2530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E00FE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08B-4C19-9DAB-CD34F6CC7EAD}"/>
              </c:ext>
            </c:extLst>
          </c:dPt>
          <c:dPt>
            <c:idx val="1"/>
            <c:invertIfNegative val="0"/>
            <c:bubble3D val="0"/>
            <c:spPr>
              <a:solidFill>
                <a:srgbClr val="2D9AD1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08B-4C19-9DAB-CD34F6CC7EA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66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08B-4C19-9DAB-CD34F6CC7EAD}"/>
              </c:ext>
            </c:extLst>
          </c:dPt>
          <c:dLbls>
            <c:dLbl>
              <c:idx val="0"/>
              <c:layout>
                <c:manualLayout>
                  <c:x val="0"/>
                  <c:y val="0.1656191165589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8B-4C19-9DAB-CD34F6CC7EAD}"/>
                </c:ext>
              </c:extLst>
            </c:dLbl>
            <c:dLbl>
              <c:idx val="1"/>
              <c:layout>
                <c:manualLayout>
                  <c:x val="-4.6412971658119882E-3"/>
                  <c:y val="0.16561911655894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8B-4C19-9DAB-CD34F6CC7EAD}"/>
                </c:ext>
              </c:extLst>
            </c:dLbl>
            <c:dLbl>
              <c:idx val="2"/>
              <c:layout>
                <c:manualLayout>
                  <c:x val="-8.5089465079124921E-17"/>
                  <c:y val="0.16307113015034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08B-4C19-9DAB-CD34F6CC7EAD}"/>
                </c:ext>
              </c:extLst>
            </c:dLbl>
            <c:spPr>
              <a:noFill/>
              <a:ln w="2530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13.5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B-4C19-9DAB-CD34F6CC7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262640"/>
        <c:axId val="314264992"/>
        <c:axId val="314370816"/>
      </c:bar3DChart>
      <c:catAx>
        <c:axId val="31426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4992"/>
        <c:crosses val="autoZero"/>
        <c:auto val="1"/>
        <c:lblAlgn val="ctr"/>
        <c:lblOffset val="100"/>
        <c:noMultiLvlLbl val="0"/>
      </c:catAx>
      <c:valAx>
        <c:axId val="314264992"/>
        <c:scaling>
          <c:orientation val="minMax"/>
        </c:scaling>
        <c:delete val="0"/>
        <c:axPos val="l"/>
        <c:majorGridlines>
          <c:spPr>
            <a:ln w="948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2640"/>
        <c:crosses val="autoZero"/>
        <c:crossBetween val="between"/>
      </c:valAx>
      <c:serAx>
        <c:axId val="3143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7">
            <a:noFill/>
          </a:ln>
        </c:spPr>
        <c:txPr>
          <a:bodyPr rot="0" vert="horz"/>
          <a:lstStyle/>
          <a:p>
            <a:pPr>
              <a:defRPr sz="1193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4264992"/>
        <c:crosses val="autoZero"/>
        <c:tickLblSkip val="1"/>
        <c:tickMarkSkip val="1"/>
      </c:ser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1858925659059428"/>
          <c:y val="1.449713215524792E-2"/>
          <c:w val="0.59284457888264908"/>
          <c:h val="0.8873289357430788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66"/>
            </a:solidFill>
            <a:ln w="17904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2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Kitos formos</c:v>
                </c:pt>
                <c:pt idx="1">
                  <c:v>Virtualiai </c:v>
                </c:pt>
                <c:pt idx="2">
                  <c:v>Seksualinės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3.6</c:v>
                </c:pt>
                <c:pt idx="1">
                  <c:v>3</c:v>
                </c:pt>
                <c:pt idx="2">
                  <c:v>7.9</c:v>
                </c:pt>
                <c:pt idx="3">
                  <c:v>1.7</c:v>
                </c:pt>
                <c:pt idx="4">
                  <c:v>3</c:v>
                </c:pt>
                <c:pt idx="5">
                  <c:v>2.6</c:v>
                </c:pt>
                <c:pt idx="6">
                  <c:v>4.8</c:v>
                </c:pt>
                <c:pt idx="7">
                  <c:v>3.2</c:v>
                </c:pt>
                <c:pt idx="8">
                  <c:v>4.4000000000000004</c:v>
                </c:pt>
                <c:pt idx="9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6-48CB-859E-4EE36A50E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9882008"/>
        <c:axId val="319885144"/>
        <c:axId val="0"/>
      </c:bar3DChart>
      <c:catAx>
        <c:axId val="319882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44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Small Fonts"/>
                <a:ea typeface="Small Fonts"/>
                <a:cs typeface="Small Fonts"/>
              </a:defRPr>
            </a:pPr>
            <a:endParaRPr lang="lt-LT"/>
          </a:p>
        </c:txPr>
        <c:crossAx val="319885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885144"/>
        <c:scaling>
          <c:orientation val="minMax"/>
          <c:max val="10"/>
        </c:scaling>
        <c:delete val="0"/>
        <c:axPos val="b"/>
        <c:majorGridlines>
          <c:spPr>
            <a:ln w="4476">
              <a:solidFill>
                <a:srgbClr val="FFFFFF"/>
              </a:solidFill>
              <a:prstDash val="solid"/>
            </a:ln>
          </c:spPr>
        </c:majorGridlines>
        <c:minorGridlines>
          <c:spPr>
            <a:ln w="4476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44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9882008"/>
        <c:crosses val="autoZero"/>
        <c:crossBetween val="between"/>
        <c:minorUnit val="5"/>
      </c:valAx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75297804795608925"/>
          <c:y val="0.46572102400243442"/>
          <c:w val="0.24525112698337143"/>
          <c:h val="0.16924659812047163"/>
        </c:manualLayout>
      </c:layout>
      <c:overlay val="0"/>
      <c:spPr>
        <a:noFill/>
        <a:ln w="35806">
          <a:noFill/>
        </a:ln>
      </c:spPr>
      <c:txPr>
        <a:bodyPr/>
        <a:lstStyle/>
        <a:p>
          <a:pPr>
            <a:defRPr sz="1162" b="0" i="0" u="none" strike="noStrike" baseline="0">
              <a:solidFill>
                <a:schemeClr val="tx1">
                  <a:alpha val="98000"/>
                </a:schemeClr>
              </a:solidFill>
              <a:latin typeface="Arial Narrow"/>
              <a:ea typeface="Arial Narrow"/>
              <a:cs typeface="Arial Narrow"/>
            </a:defRPr>
          </a:pPr>
          <a:endParaRPr lang="lt-L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53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lt-LT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725526262219211"/>
          <c:y val="7.098765432098765E-2"/>
          <c:w val="0.66250592006048847"/>
          <c:h val="0.800450082628560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FFCC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Tik mobiliuoju telefonu</c:v>
                </c:pt>
                <c:pt idx="1">
                  <c:v>Tik internetu </c:v>
                </c:pt>
                <c:pt idx="2">
                  <c:v>Mobiliuoju telefonu ir internetu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33</c:v>
                </c:pt>
                <c:pt idx="1">
                  <c:v>50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7-4629-B7B6-41982B0616E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rgbClr val="99CC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Tik mobiliuoju telefonu</c:v>
                </c:pt>
                <c:pt idx="1">
                  <c:v>Tik internetu </c:v>
                </c:pt>
                <c:pt idx="2">
                  <c:v>Mobiliuoju telefonu ir internetu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33</c:v>
                </c:pt>
                <c:pt idx="1">
                  <c:v>20</c:v>
                </c:pt>
                <c:pt idx="2">
                  <c:v>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77-4629-B7B6-41982B0616E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Viso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Tik mobiliuoju telefonu</c:v>
                </c:pt>
                <c:pt idx="1">
                  <c:v>Tik internetu </c:v>
                </c:pt>
                <c:pt idx="2">
                  <c:v>Mobiliuoju telefonu ir internetu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36.4</c:v>
                </c:pt>
                <c:pt idx="2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77-4629-B7B6-41982B061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9885928"/>
        <c:axId val="319886320"/>
      </c:barChart>
      <c:catAx>
        <c:axId val="319885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6320"/>
        <c:crosses val="autoZero"/>
        <c:auto val="1"/>
        <c:lblAlgn val="ctr"/>
        <c:lblOffset val="100"/>
        <c:noMultiLvlLbl val="0"/>
      </c:catAx>
      <c:valAx>
        <c:axId val="319886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Lapas1!$A$2:$A$7</c:f>
              <c:strCache>
                <c:ptCount val="6"/>
                <c:pt idx="0">
                  <c:v>Kokiam nors kitam žmogui</c:v>
                </c:pt>
                <c:pt idx="1">
                  <c:v>Savo draugui</c:v>
                </c:pt>
                <c:pt idx="2">
                  <c:v>Savo broliams/seserims</c:v>
                </c:pt>
                <c:pt idx="3">
                  <c:v>Savo tėvams</c:v>
                </c:pt>
                <c:pt idx="4">
                  <c:v>Kitam suaugusiam mokykloje</c:v>
                </c:pt>
                <c:pt idx="5">
                  <c:v>Savo klasės auklėtojai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13.5</c:v>
                </c:pt>
                <c:pt idx="1">
                  <c:v>21.2</c:v>
                </c:pt>
                <c:pt idx="2">
                  <c:v>3.8</c:v>
                </c:pt>
                <c:pt idx="3">
                  <c:v>26.9</c:v>
                </c:pt>
                <c:pt idx="4">
                  <c:v>3.8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B-4CE1-9DAF-86740A15E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882400"/>
        <c:axId val="366013376"/>
      </c:barChart>
      <c:catAx>
        <c:axId val="31988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13376"/>
        <c:crosses val="autoZero"/>
        <c:auto val="1"/>
        <c:lblAlgn val="ctr"/>
        <c:lblOffset val="100"/>
        <c:noMultiLvlLbl val="0"/>
      </c:catAx>
      <c:valAx>
        <c:axId val="366013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FA71"/>
              </a:solidFill>
            </a:ln>
            <a:effectLst/>
          </c:spPr>
          <c:invertIfNegative val="0"/>
          <c:dLbls>
            <c:spPr>
              <a:noFill/>
              <a:ln w="2537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Mažai arba nieko </c:v>
                </c:pt>
                <c:pt idx="1">
                  <c:v>Gana mažai </c:v>
                </c:pt>
                <c:pt idx="2">
                  <c:v>Šiek tiek</c:v>
                </c:pt>
                <c:pt idx="3">
                  <c:v>Daug </c:v>
                </c:pt>
                <c:pt idx="4">
                  <c:v>Labai daug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31.6</c:v>
                </c:pt>
                <c:pt idx="1">
                  <c:v>6.5</c:v>
                </c:pt>
                <c:pt idx="2">
                  <c:v>13.5</c:v>
                </c:pt>
                <c:pt idx="3">
                  <c:v>23.9</c:v>
                </c:pt>
                <c:pt idx="4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A-47C9-B0D6-B5CDFE7DCC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 w="2537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Mažai arba nieko </c:v>
                </c:pt>
                <c:pt idx="1">
                  <c:v>Gana mažai </c:v>
                </c:pt>
                <c:pt idx="2">
                  <c:v>Šiek tiek</c:v>
                </c:pt>
                <c:pt idx="3">
                  <c:v>Daug </c:v>
                </c:pt>
                <c:pt idx="4">
                  <c:v>Labai daug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27.2</c:v>
                </c:pt>
                <c:pt idx="1">
                  <c:v>4.5999999999999996</c:v>
                </c:pt>
                <c:pt idx="2">
                  <c:v>11.5</c:v>
                </c:pt>
                <c:pt idx="3">
                  <c:v>28.1</c:v>
                </c:pt>
                <c:pt idx="4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AA-47C9-B0D6-B5CDFE7DC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007888"/>
        <c:axId val="366012592"/>
      </c:barChart>
      <c:catAx>
        <c:axId val="36600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12592"/>
        <c:crosses val="autoZero"/>
        <c:auto val="1"/>
        <c:lblAlgn val="ctr"/>
        <c:lblOffset val="100"/>
        <c:noMultiLvlLbl val="0"/>
      </c:catAx>
      <c:valAx>
        <c:axId val="366012592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07888"/>
        <c:crosses val="autoZero"/>
        <c:crossBetween val="between"/>
      </c:valAx>
      <c:spPr>
        <a:noFill/>
        <a:ln w="25373">
          <a:noFill/>
        </a:ln>
      </c:spPr>
    </c:plotArea>
    <c:legend>
      <c:legendPos val="b"/>
      <c:layout/>
      <c:overlay val="0"/>
      <c:spPr>
        <a:noFill/>
        <a:ln w="2537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99-4F82-A241-8601DC78BADF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99-4F82-A241-8601DC78BADF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99-4F82-A241-8601DC78BADF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99-4F82-A241-8601DC78BADF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99-4F82-A241-8601DC78BA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Beveik niekuomet</c:v>
                </c:pt>
                <c:pt idx="1">
                  <c:v>Retai</c:v>
                </c:pt>
                <c:pt idx="2">
                  <c:v>Kartais</c:v>
                </c:pt>
                <c:pt idx="3">
                  <c:v>Dažnai</c:v>
                </c:pt>
                <c:pt idx="4">
                  <c:v>Beveik visuomet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19.3</c:v>
                </c:pt>
                <c:pt idx="1">
                  <c:v>14.8</c:v>
                </c:pt>
                <c:pt idx="2">
                  <c:v>14.8</c:v>
                </c:pt>
                <c:pt idx="3">
                  <c:v>27.2</c:v>
                </c:pt>
                <c:pt idx="4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99-4F82-A241-8601DC78BAD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Beveik niekuomet</c:v>
                </c:pt>
                <c:pt idx="1">
                  <c:v>Retai</c:v>
                </c:pt>
                <c:pt idx="2">
                  <c:v>Kartais</c:v>
                </c:pt>
                <c:pt idx="3">
                  <c:v>Dažnai</c:v>
                </c:pt>
                <c:pt idx="4">
                  <c:v>Beveik visuomet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17.8</c:v>
                </c:pt>
                <c:pt idx="1">
                  <c:v>8</c:v>
                </c:pt>
                <c:pt idx="2">
                  <c:v>11.1</c:v>
                </c:pt>
                <c:pt idx="3">
                  <c:v>26.9</c:v>
                </c:pt>
                <c:pt idx="4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99-4F82-A241-8601DC78B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011808"/>
        <c:axId val="366008672"/>
      </c:barChart>
      <c:catAx>
        <c:axId val="3660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08672"/>
        <c:crosses val="autoZero"/>
        <c:auto val="1"/>
        <c:lblAlgn val="ctr"/>
        <c:lblOffset val="100"/>
        <c:noMultiLvlLbl val="0"/>
      </c:catAx>
      <c:valAx>
        <c:axId val="36600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11-4F3B-9D10-106B33EDE80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11-4F3B-9D10-106B33EDE80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11-4F3B-9D10-106B33EDE8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84.2</c:v>
                </c:pt>
                <c:pt idx="1">
                  <c:v>82.6</c:v>
                </c:pt>
                <c:pt idx="2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11-4F3B-9D10-106B33EDE80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C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11-4F3B-9D10-106B33EDE805}"/>
              </c:ext>
            </c:extLst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11-4F3B-9D10-106B33EDE80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C11-4F3B-9D10-106B33EDE8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93</c:v>
                </c:pt>
                <c:pt idx="1">
                  <c:v>84.4</c:v>
                </c:pt>
                <c:pt idx="2">
                  <c:v>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C11-4F3B-9D10-106B33EDE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009456"/>
        <c:axId val="366009848"/>
      </c:barChart>
      <c:catAx>
        <c:axId val="36600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09848"/>
        <c:crosses val="autoZero"/>
        <c:auto val="1"/>
        <c:lblAlgn val="ctr"/>
        <c:lblOffset val="100"/>
        <c:noMultiLvlLbl val="0"/>
      </c:catAx>
      <c:valAx>
        <c:axId val="366009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0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E2-4695-B690-50A9E3548327}"/>
              </c:ext>
            </c:extLst>
          </c:dPt>
          <c:dPt>
            <c:idx val="1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E2-4695-B690-50A9E354832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0E2-4695-B690-50A9E35483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Berniukai</c:v>
                </c:pt>
                <c:pt idx="1">
                  <c:v>Mergaitės</c:v>
                </c:pt>
                <c:pt idx="2">
                  <c:v>Viso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20.5</c:v>
                </c:pt>
                <c:pt idx="2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E2-4695-B690-50A9E354832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C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0E2-4695-B690-50A9E354832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0E2-4695-B690-50A9E35483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Berniukai</c:v>
                </c:pt>
                <c:pt idx="1">
                  <c:v>Mergaitės</c:v>
                </c:pt>
                <c:pt idx="2">
                  <c:v>Viso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10.8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E2-4695-B690-50A9E3548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011024"/>
        <c:axId val="366007104"/>
      </c:barChart>
      <c:catAx>
        <c:axId val="3660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07104"/>
        <c:crosses val="autoZero"/>
        <c:auto val="1"/>
        <c:lblAlgn val="ctr"/>
        <c:lblOffset val="100"/>
        <c:noMultiLvlLbl val="0"/>
      </c:catAx>
      <c:valAx>
        <c:axId val="36600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0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'[Microsoft PowerPoint diagrama]Lapas1'!$D$2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diagrama]Lapas1'!$E$1:$F$1</c:f>
              <c:strCache>
                <c:ptCount val="2"/>
                <c:pt idx="0">
                  <c:v>Kartais</c:v>
                </c:pt>
                <c:pt idx="1">
                  <c:v>Dažnai</c:v>
                </c:pt>
              </c:strCache>
            </c:strRef>
          </c:cat>
          <c:val>
            <c:numRef>
              <c:f>'[Microsoft PowerPoint diagrama]Lapas1'!$E$2:$F$2</c:f>
              <c:numCache>
                <c:formatCode>General</c:formatCode>
                <c:ptCount val="2"/>
                <c:pt idx="0">
                  <c:v>8.6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6-41DA-B783-CDE9CFB45E5A}"/>
            </c:ext>
          </c:extLst>
        </c:ser>
        <c:ser>
          <c:idx val="1"/>
          <c:order val="1"/>
          <c:tx>
            <c:strRef>
              <c:f>'[Microsoft PowerPoint diagrama]Lapas1'!$D$3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diagrama]Lapas1'!$E$1:$F$1</c:f>
              <c:strCache>
                <c:ptCount val="2"/>
                <c:pt idx="0">
                  <c:v>Kartais</c:v>
                </c:pt>
                <c:pt idx="1">
                  <c:v>Dažnai</c:v>
                </c:pt>
              </c:strCache>
            </c:strRef>
          </c:cat>
          <c:val>
            <c:numRef>
              <c:f>'[Microsoft PowerPoint diagrama]Lapas1'!$E$3:$F$3</c:f>
              <c:numCache>
                <c:formatCode>General</c:formatCode>
                <c:ptCount val="2"/>
                <c:pt idx="0">
                  <c:v>9.6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6-41DA-B783-CDE9CFB45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9349568"/>
        <c:axId val="369349960"/>
      </c:barChart>
      <c:catAx>
        <c:axId val="36934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9349960"/>
        <c:crosses val="autoZero"/>
        <c:auto val="1"/>
        <c:lblAlgn val="ctr"/>
        <c:lblOffset val="100"/>
        <c:noMultiLvlLbl val="0"/>
      </c:catAx>
      <c:valAx>
        <c:axId val="369349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93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234290717950559E-2"/>
          <c:y val="1.6709664412754087E-2"/>
          <c:w val="0.8697164751025781"/>
          <c:h val="0.904155454158042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99FF"/>
            </a:solidFill>
            <a:ln w="12685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56917961564269E-2"/>
                  <c:y val="-1.50746006822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2B3-4CD7-ABE0-336FB6214202}"/>
                </c:ext>
              </c:extLst>
            </c:dLbl>
            <c:dLbl>
              <c:idx val="1"/>
              <c:layout>
                <c:manualLayout>
                  <c:x val="1.1319514835302752E-2"/>
                  <c:y val="1.312406393846268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B3-4CD7-ABE0-336FB6214202}"/>
                </c:ext>
              </c:extLst>
            </c:dLbl>
            <c:dLbl>
              <c:idx val="2"/>
              <c:layout>
                <c:manualLayout>
                  <c:x val="9.3194418528789579E-3"/>
                  <c:y val="-1.7966122846169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2B3-4CD7-ABE0-336FB6214202}"/>
                </c:ext>
              </c:extLst>
            </c:dLbl>
            <c:dLbl>
              <c:idx val="3"/>
              <c:layout>
                <c:manualLayout>
                  <c:x val="1.6886419108512307E-2"/>
                  <c:y val="-1.6625837299158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2B3-4CD7-ABE0-336FB6214202}"/>
                </c:ext>
              </c:extLst>
            </c:dLbl>
            <c:dLbl>
              <c:idx val="4"/>
              <c:layout>
                <c:manualLayout>
                  <c:x val="1.8886344353236113E-2"/>
                  <c:y val="-1.4320402021181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2B3-4CD7-ABE0-336FB6214202}"/>
                </c:ext>
              </c:extLst>
            </c:dLbl>
            <c:dLbl>
              <c:idx val="5"/>
              <c:layout>
                <c:manualLayout>
                  <c:x val="7.7525358068170017E-3"/>
                  <c:y val="-2.4160984471690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2B3-4CD7-ABE0-336FB6214202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3 kl.</c:v>
                </c:pt>
                <c:pt idx="1">
                  <c:v>4 kl.</c:v>
                </c:pt>
                <c:pt idx="2">
                  <c:v>5 kl.</c:v>
                </c:pt>
                <c:pt idx="3">
                  <c:v>6 kl.</c:v>
                </c:pt>
                <c:pt idx="4">
                  <c:v>7 kl.</c:v>
                </c:pt>
                <c:pt idx="5">
                  <c:v>8 kl.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3.6</c:v>
                </c:pt>
                <c:pt idx="1">
                  <c:v>8.1</c:v>
                </c:pt>
                <c:pt idx="2">
                  <c:v>6.1</c:v>
                </c:pt>
                <c:pt idx="3">
                  <c:v>18.899999999999999</c:v>
                </c:pt>
                <c:pt idx="4">
                  <c:v>10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B3-4CD7-ABE0-336FB6214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267344"/>
        <c:axId val="314267736"/>
        <c:axId val="312891568"/>
      </c:bar3DChart>
      <c:catAx>
        <c:axId val="31426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7736"/>
        <c:crosses val="autoZero"/>
        <c:auto val="1"/>
        <c:lblAlgn val="ctr"/>
        <c:lblOffset val="100"/>
        <c:noMultiLvlLbl val="0"/>
      </c:catAx>
      <c:valAx>
        <c:axId val="314267736"/>
        <c:scaling>
          <c:orientation val="minMax"/>
        </c:scaling>
        <c:delete val="0"/>
        <c:axPos val="l"/>
        <c:majorGridlines>
          <c:spPr>
            <a:ln w="9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7344"/>
        <c:crosses val="autoZero"/>
        <c:crossBetween val="between"/>
      </c:valAx>
      <c:serAx>
        <c:axId val="31289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0" vert="horz"/>
          <a:lstStyle/>
          <a:p>
            <a:pPr>
              <a:defRPr sz="119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4267736"/>
        <c:crosses val="autoZero"/>
        <c:tickLblSkip val="2"/>
        <c:tickMarkSkip val="1"/>
      </c:ser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1926029993138837E-2"/>
          <c:y val="1.7393933928089699E-2"/>
          <c:w val="0.85607165027608068"/>
          <c:h val="0.900178157932418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2D9AD1"/>
            </a:solidFill>
            <a:ln>
              <a:solidFill>
                <a:srgbClr val="75DBFF"/>
              </a:solidFill>
            </a:ln>
            <a:effectLst/>
            <a:sp3d>
              <a:contourClr>
                <a:srgbClr val="75DBFF"/>
              </a:contourClr>
            </a:sp3d>
          </c:spPr>
          <c:invertIfNegative val="0"/>
          <c:dLbls>
            <c:dLbl>
              <c:idx val="0"/>
              <c:layout>
                <c:manualLayout>
                  <c:x val="1.5560084294442448E-2"/>
                  <c:y val="0.12935634513590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 b="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62025026954616"/>
                      <c:h val="0.134656187625934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37B-4789-8436-D34DE970CF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3 kl.</c:v>
                </c:pt>
                <c:pt idx="1">
                  <c:v>4 kl.</c:v>
                </c:pt>
                <c:pt idx="2">
                  <c:v>5 kl.</c:v>
                </c:pt>
                <c:pt idx="3">
                  <c:v>6 kl.</c:v>
                </c:pt>
                <c:pt idx="4">
                  <c:v>7 kl.</c:v>
                </c:pt>
                <c:pt idx="5">
                  <c:v>8 kl.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6.7</c:v>
                </c:pt>
                <c:pt idx="1">
                  <c:v>17.8</c:v>
                </c:pt>
                <c:pt idx="2">
                  <c:v>20</c:v>
                </c:pt>
                <c:pt idx="3">
                  <c:v>20.399999999999999</c:v>
                </c:pt>
                <c:pt idx="4">
                  <c:v>3.1</c:v>
                </c:pt>
                <c:pt idx="5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7B-4789-8436-D34DE970C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268912"/>
        <c:axId val="314269304"/>
        <c:axId val="317732520"/>
      </c:bar3DChart>
      <c:catAx>
        <c:axId val="31426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9304"/>
        <c:crosses val="autoZero"/>
        <c:auto val="1"/>
        <c:lblAlgn val="ctr"/>
        <c:lblOffset val="100"/>
        <c:noMultiLvlLbl val="0"/>
      </c:catAx>
      <c:valAx>
        <c:axId val="314269304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8912"/>
        <c:crosses val="autoZero"/>
        <c:crossBetween val="between"/>
      </c:valAx>
      <c:serAx>
        <c:axId val="31773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8">
            <a:noFill/>
          </a:ln>
        </c:spPr>
        <c:txPr>
          <a:bodyPr rot="0" vert="horz"/>
          <a:lstStyle/>
          <a:p>
            <a:pPr>
              <a:defRPr sz="1193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4269304"/>
        <c:crosses val="autoZero"/>
        <c:tickLblSkip val="2"/>
        <c:tickMarkSkip val="1"/>
      </c:serAx>
      <c:spPr>
        <a:noFill/>
        <a:ln w="253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66"/>
            </a:solidFill>
            <a:ln w="25348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A9D-47F9-AC3D-F7927EF15EB1}"/>
              </c:ext>
            </c:extLst>
          </c:dPt>
          <c:dPt>
            <c:idx val="1"/>
            <c:invertIfNegative val="0"/>
            <c:bubble3D val="0"/>
            <c:spPr>
              <a:solidFill>
                <a:srgbClr val="6699FF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A9D-47F9-AC3D-F7927EF15EB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66"/>
              </a:solidFill>
              <a:ln w="1267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A9D-47F9-AC3D-F7927EF15EB1}"/>
              </c:ext>
            </c:extLst>
          </c:dPt>
          <c:dLbls>
            <c:dLbl>
              <c:idx val="0"/>
              <c:layout>
                <c:manualLayout>
                  <c:x val="1.8561484918793506E-2"/>
                  <c:y val="-7.6292692712773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9D-47F9-AC3D-F7927EF15EB1}"/>
                </c:ext>
              </c:extLst>
            </c:dLbl>
            <c:dLbl>
              <c:idx val="1"/>
              <c:layout>
                <c:manualLayout>
                  <c:x val="3.2481685148985147E-2"/>
                  <c:y val="-3.055920557700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9D-47F9-AC3D-F7927EF15EB1}"/>
                </c:ext>
              </c:extLst>
            </c:dLbl>
            <c:dLbl>
              <c:idx val="2"/>
              <c:layout>
                <c:manualLayout>
                  <c:x val="2.7842227378190341E-2"/>
                  <c:y val="-2.8011635488239175E-2"/>
                </c:manualLayout>
              </c:layout>
              <c:spPr>
                <a:noFill/>
                <a:ln w="25348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9D-47F9-AC3D-F7927EF15EB1}"/>
                </c:ext>
              </c:extLst>
            </c:dLbl>
            <c:spPr>
              <a:noFill/>
              <a:ln w="2534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9D-47F9-AC3D-F7927EF15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266560"/>
        <c:axId val="314269696"/>
        <c:axId val="317732944"/>
      </c:bar3DChart>
      <c:catAx>
        <c:axId val="314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7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9696"/>
        <c:crosses val="autoZero"/>
        <c:auto val="1"/>
        <c:lblAlgn val="ctr"/>
        <c:lblOffset val="100"/>
        <c:noMultiLvlLbl val="0"/>
      </c:catAx>
      <c:valAx>
        <c:axId val="314269696"/>
        <c:scaling>
          <c:orientation val="minMax"/>
        </c:scaling>
        <c:delete val="0"/>
        <c:axPos val="l"/>
        <c:majorGridlines>
          <c:spPr>
            <a:ln w="948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37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6560"/>
        <c:crosses val="autoZero"/>
        <c:crossBetween val="between"/>
      </c:valAx>
      <c:serAx>
        <c:axId val="31773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7">
            <a:noFill/>
          </a:ln>
        </c:spPr>
        <c:txPr>
          <a:bodyPr rot="0" vert="horz"/>
          <a:lstStyle/>
          <a:p>
            <a:pPr>
              <a:defRPr sz="1193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4269696"/>
        <c:crosses val="autoZero"/>
        <c:tickLblSkip val="1"/>
        <c:tickMarkSkip val="1"/>
      </c:ser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660038994446306E-2"/>
          <c:y val="4.1907816252717382E-2"/>
          <c:w val="0.86450192957803229"/>
          <c:h val="0.9026002227700058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66FF"/>
            </a:solidFill>
            <a:ln w="1268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609406059546936E-2"/>
                  <c:y val="-2.1001921383092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78903614570617E-2"/>
                      <c:h val="5.7469196904278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129-40BF-B623-A6049D095A92}"/>
                </c:ext>
              </c:extLst>
            </c:dLbl>
            <c:dLbl>
              <c:idx val="1"/>
              <c:layout>
                <c:manualLayout>
                  <c:x val="1.9381937444804698E-3"/>
                  <c:y val="-6.5741292620510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29-40BF-B623-A6049D095A92}"/>
                </c:ext>
              </c:extLst>
            </c:dLbl>
            <c:dLbl>
              <c:idx val="2"/>
              <c:layout>
                <c:manualLayout>
                  <c:x val="1.9378816862379194E-3"/>
                  <c:y val="-4.1684243371152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29-40BF-B623-A6049D095A92}"/>
                </c:ext>
              </c:extLst>
            </c:dLbl>
            <c:dLbl>
              <c:idx val="3"/>
              <c:layout>
                <c:manualLayout>
                  <c:x val="1.9380377153591221E-3"/>
                  <c:y val="-6.5741292620510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29-40BF-B623-A6049D095A92}"/>
                </c:ext>
              </c:extLst>
            </c:dLbl>
            <c:dLbl>
              <c:idx val="4"/>
              <c:layout>
                <c:manualLayout>
                  <c:x val="1.3566196667276986E-2"/>
                  <c:y val="1.5067085137475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129-40BF-B623-A6049D095A92}"/>
                </c:ext>
              </c:extLst>
            </c:dLbl>
            <c:dLbl>
              <c:idx val="5"/>
              <c:layout>
                <c:manualLayout>
                  <c:x val="5.8145638771896985E-3"/>
                  <c:y val="1.5067282914971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129-40BF-B623-A6049D095A92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3 kl.</c:v>
                </c:pt>
                <c:pt idx="1">
                  <c:v>4 kl.</c:v>
                </c:pt>
                <c:pt idx="2">
                  <c:v>5 kl.</c:v>
                </c:pt>
                <c:pt idx="3">
                  <c:v>6 kl.</c:v>
                </c:pt>
                <c:pt idx="4">
                  <c:v>7 kl.</c:v>
                </c:pt>
                <c:pt idx="5">
                  <c:v>8 kl.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3.6</c:v>
                </c:pt>
                <c:pt idx="1">
                  <c:v>2.7</c:v>
                </c:pt>
                <c:pt idx="2">
                  <c:v>0</c:v>
                </c:pt>
                <c:pt idx="3">
                  <c:v>5.4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29-40BF-B623-A6049D095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263424"/>
        <c:axId val="314263816"/>
        <c:axId val="317729552"/>
      </c:bar3DChart>
      <c:catAx>
        <c:axId val="3142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3816"/>
        <c:crosses val="autoZero"/>
        <c:auto val="1"/>
        <c:lblAlgn val="ctr"/>
        <c:lblOffset val="100"/>
        <c:noMultiLvlLbl val="0"/>
      </c:catAx>
      <c:valAx>
        <c:axId val="314263816"/>
        <c:scaling>
          <c:orientation val="minMax"/>
        </c:scaling>
        <c:delete val="0"/>
        <c:axPos val="l"/>
        <c:majorGridlines>
          <c:spPr>
            <a:ln w="9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4263424"/>
        <c:crosses val="autoZero"/>
        <c:crossBetween val="between"/>
      </c:valAx>
      <c:serAx>
        <c:axId val="31772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0" vert="horz"/>
          <a:lstStyle/>
          <a:p>
            <a:pPr>
              <a:defRPr sz="119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4263816"/>
        <c:crosses val="autoZero"/>
        <c:tickLblSkip val="1"/>
        <c:tickMarkSkip val="1"/>
      </c:ser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2D9AD1"/>
            </a:solidFill>
            <a:ln>
              <a:solidFill>
                <a:srgbClr val="2D9AD1"/>
              </a:solidFill>
            </a:ln>
            <a:effectLst/>
            <a:sp3d>
              <a:contourClr>
                <a:srgbClr val="2D9AD1"/>
              </a:contourClr>
            </a:sp3d>
          </c:spPr>
          <c:invertIfNegative val="0"/>
          <c:dLbls>
            <c:dLbl>
              <c:idx val="0"/>
              <c:layout>
                <c:manualLayout>
                  <c:x val="1.9379844961240312E-3"/>
                  <c:y val="-2.1755524470249349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5B5-4A34-A13B-FFCF66628924}"/>
                </c:ext>
              </c:extLst>
            </c:dLbl>
            <c:dLbl>
              <c:idx val="1"/>
              <c:layout>
                <c:manualLayout>
                  <c:x val="9.6906242241945675E-3"/>
                  <c:y val="-1.0419541857790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B5-4A34-A13B-FFCF66628924}"/>
                </c:ext>
              </c:extLst>
            </c:dLbl>
            <c:dLbl>
              <c:idx val="2"/>
              <c:layout>
                <c:manualLayout>
                  <c:x val="1.9117560325944499E-2"/>
                  <c:y val="2.302431273341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B5-4A34-A13B-FFCF66628924}"/>
                </c:ext>
              </c:extLst>
            </c:dLbl>
            <c:dLbl>
              <c:idx val="3"/>
              <c:layout>
                <c:manualLayout>
                  <c:x val="6.292853606115016E-3"/>
                  <c:y val="1.5572018373614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B5-4A34-A13B-FFCF66628924}"/>
                </c:ext>
              </c:extLst>
            </c:dLbl>
            <c:dLbl>
              <c:idx val="4"/>
              <c:layout>
                <c:manualLayout>
                  <c:x val="3.8762839794205879E-3"/>
                  <c:y val="-1.4753813948355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B5-4A34-A13B-FFCF66628924}"/>
                </c:ext>
              </c:extLst>
            </c:dLbl>
            <c:dLbl>
              <c:idx val="5"/>
              <c:layout>
                <c:manualLayout>
                  <c:x val="1.5504486357809925E-2"/>
                  <c:y val="-3.362217417987112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B5-4A34-A13B-FFCF66628924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3 kl.</c:v>
                </c:pt>
                <c:pt idx="1">
                  <c:v>4 kl.</c:v>
                </c:pt>
                <c:pt idx="2">
                  <c:v>5 kl.</c:v>
                </c:pt>
                <c:pt idx="3">
                  <c:v>6 kl.</c:v>
                </c:pt>
                <c:pt idx="4">
                  <c:v>7 kl.</c:v>
                </c:pt>
                <c:pt idx="5">
                  <c:v>8 kl.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6.7</c:v>
                </c:pt>
                <c:pt idx="1">
                  <c:v>0</c:v>
                </c:pt>
                <c:pt idx="2">
                  <c:v>0</c:v>
                </c:pt>
                <c:pt idx="3">
                  <c:v>8.1999999999999993</c:v>
                </c:pt>
                <c:pt idx="4">
                  <c:v>3.2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B5-4A34-A13B-FFCF66628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887496"/>
        <c:axId val="319888280"/>
        <c:axId val="317733368"/>
      </c:bar3DChart>
      <c:catAx>
        <c:axId val="31988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8280"/>
        <c:crosses val="autoZero"/>
        <c:auto val="1"/>
        <c:lblAlgn val="ctr"/>
        <c:lblOffset val="100"/>
        <c:noMultiLvlLbl val="0"/>
      </c:catAx>
      <c:valAx>
        <c:axId val="319888280"/>
        <c:scaling>
          <c:orientation val="minMax"/>
        </c:scaling>
        <c:delete val="0"/>
        <c:axPos val="l"/>
        <c:majorGridlines>
          <c:spPr>
            <a:ln w="9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7496"/>
        <c:crosses val="autoZero"/>
        <c:crossBetween val="between"/>
      </c:valAx>
      <c:serAx>
        <c:axId val="317733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0" vert="horz"/>
          <a:lstStyle/>
          <a:p>
            <a:pPr>
              <a:defRPr sz="119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lt-LT"/>
          </a:p>
        </c:txPr>
        <c:crossAx val="319888280"/>
        <c:crosses val="autoZero"/>
        <c:tickLblSkip val="2"/>
        <c:tickMarkSkip val="1"/>
      </c:ser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0249785508839542"/>
          <c:y val="7.6348286006001936E-2"/>
          <c:w val="0.60915953295637726"/>
          <c:h val="0.776373247083643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FA71"/>
            </a:solidFill>
            <a:ln>
              <a:solidFill>
                <a:srgbClr val="089A39"/>
              </a:solidFill>
            </a:ln>
            <a:effectLst/>
          </c:spPr>
          <c:invertIfNegative val="0"/>
          <c:dLbls>
            <c:spPr>
              <a:noFill/>
              <a:ln w="2531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Kitur</c:v>
                </c:pt>
                <c:pt idx="1">
                  <c:v>Autobuse</c:v>
                </c:pt>
                <c:pt idx="2">
                  <c:v>Autobuso stotelėje</c:v>
                </c:pt>
                <c:pt idx="3">
                  <c:v>Pakelui į arba iš mokyklos</c:v>
                </c:pt>
                <c:pt idx="4">
                  <c:v>Valgykloje</c:v>
                </c:pt>
                <c:pt idx="5">
                  <c:v>Sporto salėje ar persirengimo kambaryje </c:v>
                </c:pt>
                <c:pt idx="6">
                  <c:v>Tualete</c:v>
                </c:pt>
                <c:pt idx="7">
                  <c:v>Klasėje be mokytojo</c:v>
                </c:pt>
                <c:pt idx="8">
                  <c:v>Klasėje esant mokytojui</c:v>
                </c:pt>
                <c:pt idx="9">
                  <c:v>Koridoriuose ar laiptinėse </c:v>
                </c:pt>
                <c:pt idx="10">
                  <c:v>Mokyklos kieme (stadionas, žaidimų aikštelė)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7.6</c:v>
                </c:pt>
                <c:pt idx="1">
                  <c:v>0</c:v>
                </c:pt>
                <c:pt idx="2">
                  <c:v>2.8</c:v>
                </c:pt>
                <c:pt idx="3">
                  <c:v>4.0999999999999996</c:v>
                </c:pt>
                <c:pt idx="4">
                  <c:v>2.1</c:v>
                </c:pt>
                <c:pt idx="5">
                  <c:v>6.9</c:v>
                </c:pt>
                <c:pt idx="6">
                  <c:v>3.4</c:v>
                </c:pt>
                <c:pt idx="7">
                  <c:v>22.1</c:v>
                </c:pt>
                <c:pt idx="8">
                  <c:v>11.7</c:v>
                </c:pt>
                <c:pt idx="9">
                  <c:v>11.7</c:v>
                </c:pt>
                <c:pt idx="1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3-44A5-87ED-D48B4F8E1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884752"/>
        <c:axId val="319883576"/>
      </c:barChart>
      <c:catAx>
        <c:axId val="3198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47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3576"/>
        <c:crosses val="autoZero"/>
        <c:auto val="1"/>
        <c:lblAlgn val="ctr"/>
        <c:lblOffset val="100"/>
        <c:noMultiLvlLbl val="0"/>
      </c:catAx>
      <c:valAx>
        <c:axId val="319883576"/>
        <c:scaling>
          <c:orientation val="minMax"/>
        </c:scaling>
        <c:delete val="0"/>
        <c:axPos val="b"/>
        <c:majorGridlines>
          <c:spPr>
            <a:ln w="947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2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4752"/>
        <c:crosses val="autoZero"/>
        <c:crossBetween val="between"/>
      </c:valAx>
      <c:spPr>
        <a:noFill/>
        <a:ln w="25356">
          <a:noFill/>
        </a:ln>
      </c:spPr>
    </c:plotArea>
    <c:legend>
      <c:legendPos val="b"/>
      <c:layout/>
      <c:overlay val="0"/>
      <c:spPr>
        <a:noFill/>
        <a:ln w="2531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1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43229602168958"/>
          <c:y val="1.3953488372093023E-2"/>
          <c:w val="0.60915953295637726"/>
          <c:h val="0.852721479582494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66FF"/>
            </a:solidFill>
            <a:ln>
              <a:solidFill>
                <a:srgbClr val="FFAFFF"/>
              </a:solidFill>
            </a:ln>
            <a:effectLst/>
          </c:spPr>
          <c:invertIfNegative val="0"/>
          <c:dLbls>
            <c:spPr>
              <a:noFill/>
              <a:ln w="2531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Kitur</c:v>
                </c:pt>
                <c:pt idx="1">
                  <c:v>Autobuse</c:v>
                </c:pt>
                <c:pt idx="2">
                  <c:v>Autobuso stotelėje</c:v>
                </c:pt>
                <c:pt idx="3">
                  <c:v>Pakelui į arba iš mokyklos</c:v>
                </c:pt>
                <c:pt idx="4">
                  <c:v>Valgykloje</c:v>
                </c:pt>
                <c:pt idx="5">
                  <c:v>Sporto salėje ar persirengimo kambaryje </c:v>
                </c:pt>
                <c:pt idx="6">
                  <c:v>Tualete</c:v>
                </c:pt>
                <c:pt idx="7">
                  <c:v>Klasėje be mokytojo</c:v>
                </c:pt>
                <c:pt idx="8">
                  <c:v>Klasėje esant mokytojui</c:v>
                </c:pt>
                <c:pt idx="9">
                  <c:v>Koridoriuose ar laiptinėse </c:v>
                </c:pt>
                <c:pt idx="10">
                  <c:v>Mokyklos kiemas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9.5</c:v>
                </c:pt>
                <c:pt idx="1">
                  <c:v>1.6</c:v>
                </c:pt>
                <c:pt idx="2">
                  <c:v>3.2</c:v>
                </c:pt>
                <c:pt idx="3">
                  <c:v>1.6</c:v>
                </c:pt>
                <c:pt idx="4">
                  <c:v>0</c:v>
                </c:pt>
                <c:pt idx="5">
                  <c:v>6.3</c:v>
                </c:pt>
                <c:pt idx="6">
                  <c:v>1.6</c:v>
                </c:pt>
                <c:pt idx="7">
                  <c:v>23.8</c:v>
                </c:pt>
                <c:pt idx="8">
                  <c:v>12.7</c:v>
                </c:pt>
                <c:pt idx="9">
                  <c:v>7.9</c:v>
                </c:pt>
                <c:pt idx="1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C-4A43-8C02-45F57F958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881224"/>
        <c:axId val="319882792"/>
      </c:barChart>
      <c:catAx>
        <c:axId val="319881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47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2792"/>
        <c:crosses val="autoZero"/>
        <c:auto val="1"/>
        <c:lblAlgn val="ctr"/>
        <c:lblOffset val="100"/>
        <c:noMultiLvlLbl val="0"/>
      </c:catAx>
      <c:valAx>
        <c:axId val="319882792"/>
        <c:scaling>
          <c:orientation val="minMax"/>
        </c:scaling>
        <c:delete val="0"/>
        <c:axPos val="b"/>
        <c:majorGridlines>
          <c:spPr>
            <a:ln w="947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2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1224"/>
        <c:crosses val="autoZero"/>
        <c:crossBetween val="between"/>
      </c:valAx>
      <c:spPr>
        <a:noFill/>
        <a:ln w="25356">
          <a:noFill/>
        </a:ln>
      </c:spPr>
    </c:plotArea>
    <c:legend>
      <c:legendPos val="b"/>
      <c:layout/>
      <c:overlay val="0"/>
      <c:spPr>
        <a:noFill/>
        <a:ln w="2531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1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43229602168958"/>
          <c:y val="1.3953488372093023E-2"/>
          <c:w val="0.60915953295637726"/>
          <c:h val="0.852721479582494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2D9AD1"/>
            </a:solidFill>
            <a:ln>
              <a:solidFill>
                <a:srgbClr val="75DBFF"/>
              </a:solidFill>
            </a:ln>
            <a:effectLst/>
          </c:spPr>
          <c:invertIfNegative val="0"/>
          <c:dLbls>
            <c:spPr>
              <a:noFill/>
              <a:ln w="2535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6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Kitur</c:v>
                </c:pt>
                <c:pt idx="1">
                  <c:v>Autobuse</c:v>
                </c:pt>
                <c:pt idx="2">
                  <c:v>Autobuso stotelėje</c:v>
                </c:pt>
                <c:pt idx="3">
                  <c:v>Pakelui į arba iš mokyklos</c:v>
                </c:pt>
                <c:pt idx="4">
                  <c:v>Valgykloje</c:v>
                </c:pt>
                <c:pt idx="5">
                  <c:v>Sporto salėje ar persirengimo kambaryje </c:v>
                </c:pt>
                <c:pt idx="6">
                  <c:v>Tualete</c:v>
                </c:pt>
                <c:pt idx="7">
                  <c:v>Klasėje be mokytojo</c:v>
                </c:pt>
                <c:pt idx="8">
                  <c:v>Klasėje esant mokytojui</c:v>
                </c:pt>
                <c:pt idx="9">
                  <c:v>Koridoriuose ar laiptinėse </c:v>
                </c:pt>
                <c:pt idx="10">
                  <c:v>Mokyklos kieme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6.1</c:v>
                </c:pt>
                <c:pt idx="1">
                  <c:v>0</c:v>
                </c:pt>
                <c:pt idx="2">
                  <c:v>2.4</c:v>
                </c:pt>
                <c:pt idx="3">
                  <c:v>6.1</c:v>
                </c:pt>
                <c:pt idx="4">
                  <c:v>3.7</c:v>
                </c:pt>
                <c:pt idx="5">
                  <c:v>7.3</c:v>
                </c:pt>
                <c:pt idx="6">
                  <c:v>4.9000000000000004</c:v>
                </c:pt>
                <c:pt idx="7">
                  <c:v>20.7</c:v>
                </c:pt>
                <c:pt idx="8">
                  <c:v>11</c:v>
                </c:pt>
                <c:pt idx="9">
                  <c:v>14.6</c:v>
                </c:pt>
                <c:pt idx="1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7-4497-8DB0-E82E9F3F3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883968"/>
        <c:axId val="319881616"/>
      </c:barChart>
      <c:catAx>
        <c:axId val="319883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49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1616"/>
        <c:crosses val="autoZero"/>
        <c:auto val="1"/>
        <c:lblAlgn val="ctr"/>
        <c:lblOffset val="100"/>
        <c:noMultiLvlLbl val="0"/>
      </c:catAx>
      <c:valAx>
        <c:axId val="319881616"/>
        <c:scaling>
          <c:orientation val="minMax"/>
        </c:scaling>
        <c:delete val="0"/>
        <c:axPos val="b"/>
        <c:majorGridlines>
          <c:spPr>
            <a:ln w="949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9883968"/>
        <c:crosses val="autoZero"/>
        <c:crossBetween val="between"/>
      </c:valAx>
      <c:spPr>
        <a:noFill/>
        <a:ln w="25356">
          <a:noFill/>
        </a:ln>
      </c:spPr>
    </c:plotArea>
    <c:legend>
      <c:legendPos val="b"/>
      <c:layout/>
      <c:overlay val="0"/>
      <c:spPr>
        <a:noFill/>
        <a:ln w="2535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0.49975</cdr:x>
      <cdr:y>0.503</cdr:y>
    </cdr:from>
    <cdr:to>
      <cdr:x>0.505</cdr:x>
      <cdr:y>0.57625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6446" y="2026625"/>
          <a:ext cx="19503" cy="2951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t-L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5913" y="0"/>
            <a:ext cx="3217862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460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5913" y="9142413"/>
            <a:ext cx="3217862" cy="4460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20D9BC-4997-4B0E-AF7D-5BD21345A5D6}" type="slidenum">
              <a:rPr lang="nb-NO" altLang="lt-LT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251187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DE46E6-CBEF-42BF-99CA-39E40628E6A9}" type="slidenum">
              <a:rPr lang="nb-NO" altLang="lt-LT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3495217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966268-0B36-419A-AD8E-8B02F749AF13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32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lt-LT" smtClean="0">
              <a:latin typeface="Times New Roman" panose="02020603050405020304" pitchFamily="18" charset="0"/>
            </a:endParaRPr>
          </a:p>
        </p:txBody>
      </p:sp>
      <p:sp>
        <p:nvSpPr>
          <p:cNvPr id="204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5FF24C-9AA3-4303-BF9D-67A05C526510}" type="slidenum">
              <a:rPr lang="nb-NO" altLang="lt-LT" sz="1200" smtClean="0"/>
              <a:pPr/>
              <a:t>12</a:t>
            </a:fld>
            <a:endParaRPr lang="nb-NO" altLang="lt-LT" sz="1200" smtClean="0"/>
          </a:p>
        </p:txBody>
      </p:sp>
    </p:spTree>
    <p:extLst>
      <p:ext uri="{BB962C8B-B14F-4D97-AF65-F5344CB8AC3E}">
        <p14:creationId xmlns:p14="http://schemas.microsoft.com/office/powerpoint/2010/main" val="1524955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1508" name="Plassholder for lysbilde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A07A2C-577E-4F9A-A787-560E43FC0275}" type="slidenum">
              <a:rPr lang="nb-NO" altLang="en-U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nb-NO" alt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94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3AF6AB-D85B-4678-9DF2-685D6758B653}" type="slidenum">
              <a:rPr lang="lt-LT" altLang="en-US" smtClean="0"/>
              <a:pPr/>
              <a:t>15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92025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lt-LT" dirty="0" smtClean="0">
              <a:latin typeface="Times New Roman" panose="02020603050405020304" pitchFamily="18" charset="0"/>
            </a:endParaRPr>
          </a:p>
        </p:txBody>
      </p:sp>
      <p:sp>
        <p:nvSpPr>
          <p:cNvPr id="266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8C8FDC-F8F1-4D2F-98A1-10FD8240D910}" type="slidenum">
              <a:rPr lang="nb-NO" altLang="lt-LT" sz="1200" smtClean="0"/>
              <a:pPr/>
              <a:t>18</a:t>
            </a:fld>
            <a:endParaRPr lang="nb-NO" altLang="lt-LT" sz="1200" smtClean="0"/>
          </a:p>
        </p:txBody>
      </p:sp>
    </p:spTree>
    <p:extLst>
      <p:ext uri="{BB962C8B-B14F-4D97-AF65-F5344CB8AC3E}">
        <p14:creationId xmlns:p14="http://schemas.microsoft.com/office/powerpoint/2010/main" val="1304618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46E6-CBEF-42BF-99CA-39E40628E6A9}" type="slidenum">
              <a:rPr lang="nb-NO" altLang="lt-LT" smtClean="0"/>
              <a:pPr>
                <a:defRPr/>
              </a:pPr>
              <a:t>19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4064581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8C1088-9836-4099-94D1-EB8FA747F094}" type="slidenum">
              <a:rPr lang="lt-LT" altLang="en-US" smtClean="0"/>
              <a:pPr/>
              <a:t>20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220241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5144D9-282F-4C8C-B6A5-3B45E2ED5DFA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1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33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46D38B-D4CC-4E36-A87C-6F2AFFD6F7DE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2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A0454-E4B3-4CF0-9495-B96B4B0F510D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33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0D817-B9AB-42E5-AC22-477524E4CBC3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1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94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9E7FCE-A293-4477-B0BF-0F959538DDBC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9A66-1081-454A-BEB7-D2FC6290354B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06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56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69DB9C-3024-4591-958F-AEDF1019D893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en-US" smtClean="0">
              <a:latin typeface="Times New Roman" panose="02020603050405020304" pitchFamily="18" charset="0"/>
            </a:endParaRPr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73791A-32EB-4235-A2E4-19FA447793D8}" type="slidenum">
              <a:rPr lang="nb-NO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nb-NO" altLang="en-US" sz="11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125252378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102375489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453271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241064084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98225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94282983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287238755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924507517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tel, diagram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1280-FBD4-4782-AE1E-6692EB26AC1E}" type="slidenum">
              <a:rPr lang="nb-NO" altLang="lt-LT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167857008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217490243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409842510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424338820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5768012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390241329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278212995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39347899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427157315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6787982-F6EC-4A60-AD27-541EBA98E516}" type="slidenum">
              <a:rPr lang="nb-NO" altLang="lt-LT" smtClean="0"/>
              <a:pPr>
                <a:defRPr/>
              </a:pPr>
              <a:t>‹#›</a:t>
            </a:fld>
            <a:endParaRPr lang="nb-NO" altLang="lt-LT"/>
          </a:p>
        </p:txBody>
      </p:sp>
    </p:spTree>
    <p:extLst>
      <p:ext uri="{BB962C8B-B14F-4D97-AF65-F5344CB8AC3E}">
        <p14:creationId xmlns:p14="http://schemas.microsoft.com/office/powerpoint/2010/main" val="371084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  <p:sldLayoutId id="2147484158" r:id="rId17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599" y="3356993"/>
            <a:ext cx="8355014" cy="792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kumimoji="1" lang="lt-LT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Klaipėdos Maksimo Gorkio p</a:t>
            </a:r>
            <a:r>
              <a:rPr kumimoji="1"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rogimnazija</a:t>
            </a:r>
            <a:r>
              <a:rPr kumimoji="1" lang="lt-LT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kumimoji="1" lang="lt-L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/>
            </a:r>
            <a:br>
              <a:rPr kumimoji="1" lang="lt-L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endParaRPr lang="lt-LT" sz="3600" dirty="0">
              <a:solidFill>
                <a:schemeClr val="tx1"/>
              </a:solidFill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11188" y="1557338"/>
            <a:ext cx="7993062" cy="1511300"/>
          </a:xfrm>
          <a:noFill/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Patyčių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tarp mokinių situacijos  mokykloje tyrimo ataskaita</a:t>
            </a:r>
          </a:p>
          <a:p>
            <a:pPr algn="ctr">
              <a:defRPr/>
            </a:pP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m. </a:t>
            </a:r>
            <a:endParaRPr lang="lt-LT" dirty="0"/>
          </a:p>
        </p:txBody>
      </p:sp>
      <p:sp>
        <p:nvSpPr>
          <p:cNvPr id="5124" name="Poraštės vietos rezervavimo ženklas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nb-NO" altLang="lt-LT" sz="1400" b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215062" cy="935831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 mergaitės mokykloje patyrė patyčias?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841319"/>
              </p:ext>
            </p:extLst>
          </p:nvPr>
        </p:nvGraphicFramePr>
        <p:xfrm>
          <a:off x="539750" y="1627980"/>
          <a:ext cx="8208963" cy="48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95936" y="112474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/>
              <a:t>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37695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9"/>
          <p:cNvSpPr>
            <a:spLocks noGrp="1" noChangeArrowheads="1"/>
          </p:cNvSpPr>
          <p:nvPr>
            <p:ph type="title"/>
          </p:nvPr>
        </p:nvSpPr>
        <p:spPr>
          <a:xfrm>
            <a:off x="1187624" y="645739"/>
            <a:ext cx="6215063" cy="839731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 berniukai patyrė patyčias?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540616"/>
              </p:ext>
            </p:extLst>
          </p:nvPr>
        </p:nvGraphicFramePr>
        <p:xfrm>
          <a:off x="683568" y="1988839"/>
          <a:ext cx="7704658" cy="459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148547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/>
              <a:t>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615412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129536" cy="6477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t-L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Kokias patyčių formas patyrė mokiniai?</a:t>
            </a:r>
            <a:endParaRPr lang="nb-NO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0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2065324343"/>
              </p:ext>
            </p:extLst>
          </p:nvPr>
        </p:nvGraphicFramePr>
        <p:xfrm>
          <a:off x="395536" y="1087869"/>
          <a:ext cx="7776343" cy="554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Jeigu iš Tavęs tyčiojosi telefonu ar internetu, kaip tai vyko?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os vietos rezervavimo ženklas 7"/>
          <p:cNvGraphicFramePr>
            <a:graphicFrameLocks noGrp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1242762212"/>
              </p:ext>
            </p:extLst>
          </p:nvPr>
        </p:nvGraphicFramePr>
        <p:xfrm>
          <a:off x="685800" y="1981200"/>
          <a:ext cx="770262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8564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5334000" y="2286000"/>
            <a:ext cx="3505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kumimoji="1" lang="nb-NO" altLang="en-US" sz="2400" b="1"/>
          </a:p>
        </p:txBody>
      </p:sp>
      <p:sp>
        <p:nvSpPr>
          <p:cNvPr id="20483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32657"/>
            <a:ext cx="7767638" cy="720080"/>
          </a:xfrm>
        </p:spPr>
        <p:txBody>
          <a:bodyPr>
            <a:normAutofit/>
          </a:bodyPr>
          <a:lstStyle/>
          <a:p>
            <a:pPr algn="ctr"/>
            <a:r>
              <a:rPr lang="lt-LT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 vaikai papasakojo apie patiriamas patyčias</a:t>
            </a:r>
            <a:r>
              <a:rPr lang="nb-NO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691340179"/>
              </p:ext>
            </p:extLst>
          </p:nvPr>
        </p:nvGraphicFramePr>
        <p:xfrm>
          <a:off x="1259632" y="1340768"/>
          <a:ext cx="6096000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086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73100" y="333375"/>
            <a:ext cx="7772400" cy="1079402"/>
          </a:xfrm>
        </p:spPr>
        <p:txBody>
          <a:bodyPr>
            <a:noAutofit/>
          </a:bodyPr>
          <a:lstStyle/>
          <a:p>
            <a:pPr algn="ctr"/>
            <a:r>
              <a:rPr lang="lt-LT" alt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Kaip tu manai, kiek daug per paskutinius keletą mėnesių tavo klasės auklėtojas(-a) padarė, kad sustabdytų patyčias?</a:t>
            </a:r>
            <a:endParaRPr lang="lt-LT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788480"/>
              </p:ext>
            </p:extLst>
          </p:nvPr>
        </p:nvGraphicFramePr>
        <p:xfrm>
          <a:off x="1042988" y="1700808"/>
          <a:ext cx="6985396" cy="456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07290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Ar dažnai mokytojai ir kiti suaugusieji mokykloje bando stabdyti patyčias?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66311"/>
              </p:ext>
            </p:extLst>
          </p:nvPr>
        </p:nvGraphicFramePr>
        <p:xfrm>
          <a:off x="609600" y="1772816"/>
          <a:ext cx="7634808" cy="426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012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1091208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 matai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 bendraamžius, iš kurių tyčiojasi mokykloje, ką tu jauti ar galvoji?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20935" y="6237312"/>
            <a:ext cx="6327329" cy="432047"/>
          </a:xfrm>
        </p:spPr>
        <p:txBody>
          <a:bodyPr/>
          <a:lstStyle/>
          <a:p>
            <a:pPr>
              <a:defRPr/>
            </a:pPr>
            <a:r>
              <a:rPr lang="lt-LT" sz="1600" b="1" dirty="0"/>
              <a:t>Mokiniai, kuriems „truputį gaila“ ar „truputį gaila ir nori padėti“</a:t>
            </a:r>
            <a:endParaRPr lang="nb-NO" sz="1600" b="1" dirty="0"/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50566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6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64163" y="2276475"/>
            <a:ext cx="3505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b-NO" altLang="lt-LT" sz="240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39750" y="188913"/>
            <a:ext cx="79930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lt-LT" sz="2800" b="1" dirty="0">
                <a:ea typeface="+mj-ea"/>
                <a:cs typeface="Times New Roman" panose="02020603050405020304" pitchFamily="18" charset="0"/>
              </a:rPr>
              <a:t>Ar manai, kad galėtum prisijungti prie patyčių, jei būtų tyčiojamasi iš tau nepatinkančio </a:t>
            </a:r>
            <a:r>
              <a:rPr lang="lt-LT" sz="2800" b="1" dirty="0" smtClean="0">
                <a:ea typeface="+mj-ea"/>
                <a:cs typeface="Times New Roman" panose="02020603050405020304" pitchFamily="18" charset="0"/>
              </a:rPr>
              <a:t>mokinio</a:t>
            </a:r>
            <a:r>
              <a:rPr lang="lt-LT" sz="2800" b="1" dirty="0">
                <a:ea typeface="+mj-ea"/>
                <a:cs typeface="Times New Roman" panose="02020603050405020304" pitchFamily="18" charset="0"/>
              </a:rPr>
              <a:t>?</a:t>
            </a:r>
            <a:endParaRPr lang="nb-NO" sz="2800" b="1" dirty="0"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9" name="Turinio vietos rezervavimo ženklas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1108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03648" y="632423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1" dirty="0">
                <a:solidFill>
                  <a:schemeClr val="tx1">
                    <a:tint val="75000"/>
                  </a:schemeClr>
                </a:solidFill>
              </a:rPr>
              <a:t>Mokiniai, kurie atsakė Taip/Galbūt/Aš nežinau</a:t>
            </a:r>
            <a:endParaRPr lang="en-US" sz="1600" b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320800"/>
          </a:xfrm>
        </p:spPr>
        <p:txBody>
          <a:bodyPr/>
          <a:lstStyle/>
          <a:p>
            <a:r>
              <a:rPr lang="lt-LT" alt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dažnai tu bijai, kad kiti mokiniai iš tavęs tyčiosis?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41893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3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Apklausoje dalyvavo:</a:t>
            </a:r>
            <a:endParaRPr lang="en-US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 smtClean="0"/>
              <a:t>2021 metais apklausoje dalyvavo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 smtClean="0"/>
              <a:t>468 (81 </a:t>
            </a:r>
            <a:r>
              <a:rPr lang="ru-RU" altLang="lt-LT" sz="2400" dirty="0" smtClean="0"/>
              <a:t>%</a:t>
            </a:r>
            <a:r>
              <a:rPr lang="lt-LT" altLang="lt-LT" sz="2400" dirty="0" smtClean="0"/>
              <a:t>)  3-8 klasių mokinių.</a:t>
            </a:r>
            <a:endParaRPr lang="en-US" dirty="0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4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en-US" sz="36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229600" cy="5048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endParaRPr lang="lt-LT" altLang="en-US" sz="3600" dirty="0" smtClean="0"/>
          </a:p>
        </p:txBody>
      </p:sp>
      <p:pic>
        <p:nvPicPr>
          <p:cNvPr id="50180" name="Picture 7" descr="Olweus logo 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734050"/>
            <a:ext cx="20161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4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86750" cy="1143000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Berniukai ir mergaitės, iš kurių buvo tyčiojamasi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kartus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1030"/>
          <p:cNvSpPr>
            <a:spLocks noChangeArrowheads="1"/>
          </p:cNvSpPr>
          <p:nvPr/>
        </p:nvSpPr>
        <p:spPr bwMode="auto">
          <a:xfrm>
            <a:off x="6084888" y="2060575"/>
            <a:ext cx="3059112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Arial" panose="020B0604020202020204" pitchFamily="34" charset="0"/>
              <a:buNone/>
            </a:pPr>
            <a:endParaRPr kumimoji="1" lang="lt-LT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380846"/>
              </p:ext>
            </p:extLst>
          </p:nvPr>
        </p:nvGraphicFramePr>
        <p:xfrm>
          <a:off x="827088" y="1397000"/>
          <a:ext cx="5473700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0017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0"/>
          <p:cNvSpPr>
            <a:spLocks noChangeArrowheads="1"/>
          </p:cNvSpPr>
          <p:nvPr/>
        </p:nvSpPr>
        <p:spPr bwMode="auto">
          <a:xfrm>
            <a:off x="6286500" y="2349500"/>
            <a:ext cx="28575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Tx/>
              <a:buNone/>
            </a:pPr>
            <a:endParaRPr kumimoji="1" lang="nb-NO" altLang="en-US" sz="2400" b="1" baseline="3000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27943"/>
            <a:ext cx="8496622" cy="1123951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Mergaitės, iš kurių buvo tyčiojamasi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daugiau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221" name="Rectangle 1030"/>
          <p:cNvSpPr>
            <a:spLocks noChangeArrowheads="1"/>
          </p:cNvSpPr>
          <p:nvPr/>
        </p:nvSpPr>
        <p:spPr bwMode="auto">
          <a:xfrm>
            <a:off x="6876256" y="2349500"/>
            <a:ext cx="2087438" cy="4256087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/>
            </a:pPr>
            <a:endParaRPr kumimoji="1" lang="lt-LT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683793"/>
              </p:ext>
            </p:extLst>
          </p:nvPr>
        </p:nvGraphicFramePr>
        <p:xfrm>
          <a:off x="323528" y="1340768"/>
          <a:ext cx="6768753" cy="527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0848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0"/>
          <p:cNvSpPr>
            <a:spLocks noChangeArrowheads="1"/>
          </p:cNvSpPr>
          <p:nvPr/>
        </p:nvSpPr>
        <p:spPr bwMode="auto">
          <a:xfrm>
            <a:off x="6286500" y="2349500"/>
            <a:ext cx="28575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Tx/>
              <a:buNone/>
            </a:pPr>
            <a:endParaRPr kumimoji="1" lang="nb-NO" altLang="en-US" sz="2400" b="1" baseline="30000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58188" cy="1143000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Berniukai, iš kurių buvo tyčiojamasi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daugiau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1030"/>
          <p:cNvSpPr>
            <a:spLocks noChangeArrowheads="1"/>
          </p:cNvSpPr>
          <p:nvPr/>
        </p:nvSpPr>
        <p:spPr bwMode="auto">
          <a:xfrm>
            <a:off x="6877050" y="2060848"/>
            <a:ext cx="208743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/>
            </a:pPr>
            <a:endParaRPr kumimoji="1" lang="lt-LT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537821"/>
              </p:ext>
            </p:extLst>
          </p:nvPr>
        </p:nvGraphicFramePr>
        <p:xfrm>
          <a:off x="755650" y="1397000"/>
          <a:ext cx="6121400" cy="505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68765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0"/>
          <p:cNvSpPr>
            <a:spLocks noChangeArrowheads="1"/>
          </p:cNvSpPr>
          <p:nvPr/>
        </p:nvSpPr>
        <p:spPr bwMode="auto">
          <a:xfrm>
            <a:off x="6286500" y="2636838"/>
            <a:ext cx="2605980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kumimoji="1" lang="nb-NO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568952" cy="1064344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Berniukai ir mergaitės, kurie tyčiojosi iš kitų mokinių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daugiau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 (proc.)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949618"/>
              </p:ext>
            </p:extLst>
          </p:nvPr>
        </p:nvGraphicFramePr>
        <p:xfrm>
          <a:off x="827088" y="1397000"/>
          <a:ext cx="5473700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6855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400" y="1158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Mergaitės, kurios tyčiojosi iš kitų mokinių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daugiau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 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1030"/>
          <p:cNvSpPr>
            <a:spLocks noChangeArrowheads="1"/>
          </p:cNvSpPr>
          <p:nvPr/>
        </p:nvSpPr>
        <p:spPr bwMode="auto">
          <a:xfrm>
            <a:off x="6588224" y="2565400"/>
            <a:ext cx="2304256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kumimoji="1" lang="lt-LT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lt-LT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391436"/>
              </p:ext>
            </p:extLst>
          </p:nvPr>
        </p:nvGraphicFramePr>
        <p:xfrm>
          <a:off x="25400" y="1587828"/>
          <a:ext cx="6409060" cy="528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16933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115888"/>
            <a:ext cx="8568952" cy="1224880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Berniukai, kurie tyčiojosi iš kitų mokinių </a:t>
            </a:r>
            <a:r>
              <a:rPr lang="nn-NO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daugiau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mėnesį paskutinius keletą mėnesių (proc.) 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1030"/>
          <p:cNvSpPr>
            <a:spLocks noChangeArrowheads="1"/>
          </p:cNvSpPr>
          <p:nvPr/>
        </p:nvSpPr>
        <p:spPr bwMode="auto">
          <a:xfrm>
            <a:off x="6286500" y="2565400"/>
            <a:ext cx="2749996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kumimoji="1" lang="lt-LT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590258"/>
              </p:ext>
            </p:extLst>
          </p:nvPr>
        </p:nvGraphicFramePr>
        <p:xfrm>
          <a:off x="323528" y="1340768"/>
          <a:ext cx="5832648" cy="497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47883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9"/>
          <p:cNvSpPr>
            <a:spLocks noGrp="1" noChangeArrowheads="1"/>
          </p:cNvSpPr>
          <p:nvPr>
            <p:ph type="title"/>
          </p:nvPr>
        </p:nvSpPr>
        <p:spPr>
          <a:xfrm>
            <a:off x="1475656" y="188913"/>
            <a:ext cx="5998294" cy="1007839"/>
          </a:xfrm>
        </p:spPr>
        <p:txBody>
          <a:bodyPr>
            <a:normAutofit/>
          </a:bodyPr>
          <a:lstStyle/>
          <a:p>
            <a:pPr algn="ctr"/>
            <a:r>
              <a:rPr lang="lt-LT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 vaikai mokykloje patyrė patyčias? (bendra suvestinė)</a:t>
            </a:r>
            <a:endParaRPr lang="nb-NO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931261"/>
              </p:ext>
            </p:extLst>
          </p:nvPr>
        </p:nvGraphicFramePr>
        <p:xfrm>
          <a:off x="467544" y="1340768"/>
          <a:ext cx="8208963" cy="552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36528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ZULTATAI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erniukai ir mergaitės, iš kurių buvo tyčiojamasi 2-3 kartus per mėnesį paskutinius keletą mėnesių&amp;quot;&quot;/&gt;&lt;property id=&quot;20307&quot; value=&quot;284&quot;/&gt;&lt;/object&gt;&lt;object type=&quot;3&quot; unique_id=&quot;10006&quot;&gt;&lt;property id=&quot;20148&quot; value=&quot;5&quot;/&gt;&lt;property id=&quot;20300&quot; value=&quot;Slide 3 - &amp;quot;Berniukai ir mergaitės, iš kurių buvo tyčiojamasi 2-3 ar daugiau kartų per mėnesį paskutinius keletą mėnesių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Berniukai ir mergaitės, kurie tyčiojosi iš kitų mokinių 2-3 ar daugiau kartų per mėnesį paskutinius keletą mėnesių&amp;quot;&quot;/&gt;&lt;property id=&quot;20307&quot; value=&quot;286&quot;/&gt;&lt;/object&gt;&lt;object type=&quot;3&quot; unique_id=&quot;10008&quot;&gt;&lt;property id=&quot;20148&quot; value=&quot;5&quot;/&gt;&lt;property id=&quot;20300&quot; value=&quot;Slide 5 - &amp;quot;Berniukai ir mergaitės, kurie tyčiojosi iš kitų mokinių 2-3 ar daugiau kartų per mėnesį paskutinius keletą mėnesių&amp;quot;&quot;/&gt;&lt;property id=&quot;20307&quot; value=&quot;267&quot;/&gt;&lt;/object&gt;&lt;object type=&quot;3&quot; unique_id=&quot;10009&quot;&gt;&lt;property id=&quot;20148&quot; value=&quot;5&quot;/&gt;&lt;property id=&quot;20300&quot; value=&quot;Slide 6 - &amp;quot;Kur mergaitės mūsų mokykloje patyrė patyčias&amp;quot;&quot;/&gt;&lt;property id=&quot;20307&quot; value=&quot;272&quot;/&gt;&lt;/object&gt;&lt;object type=&quot;3&quot; unique_id=&quot;10010&quot;&gt;&lt;property id=&quot;20148&quot; value=&quot;5&quot;/&gt;&lt;property id=&quot;20300&quot; value=&quot;Slide 7 - &amp;quot;Kur berniukai mūsų mokykloje patyrė patyčias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Kokias patyčių formas patyrė mergaitės&amp;quot;&quot;/&gt;&lt;property id=&quot;20307&quot; value=&quot;293&quot;/&gt;&lt;/object&gt;&lt;object type=&quot;3&quot; unique_id=&quot;10012&quot;&gt;&lt;property id=&quot;20148&quot; value=&quot;5&quot;/&gt;&lt;property id=&quot;20300&quot; value=&quot;Slide 9 - &amp;quot;Kokias patyčių formas patyrė berniukai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Kam jie papasakojo apie patiriamas patyčias?&amp;quot;&quot;/&gt;&lt;property id=&quot;20307&quot; value=&quot;287&quot;/&gt;&lt;/object&gt;&lt;object type=&quot;3&quot; unique_id=&quot;10014&quot;&gt;&lt;property id=&quot;20148&quot; value=&quot;5&quot;/&gt;&lt;property id=&quot;20300&quot; value=&quot;Slide 11 - &amp;quot;”Kaip tu dažniausiai reaguoji, kai matai ar supranti, kad  iš kažkurio tavo bendraamžio yra tyčiojamasi mokykloje?&quot;/&gt;&lt;property id=&quot;20307&quot; value=&quot;290&quot;/&gt;&lt;/object&gt;&lt;object type=&quot;3&quot; unique_id=&quot;10015&quot;&gt;&lt;property id=&quot;20148&quot; value=&quot;5&quot;/&gt;&lt;property id=&quot;20300&quot; value=&quot;Slide 12 - &amp;quot;” Kaip tu dažniausiai reaguoji, kai matai ar supranti, kad  iš kažkurio tavo bendraamžio tyčiojasi kiti mokiniai?”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7158</TotalTime>
  <Words>341</Words>
  <Application>Microsoft Office PowerPoint</Application>
  <PresentationFormat>Demonstracija ekrane (4:3)</PresentationFormat>
  <Paragraphs>76</Paragraphs>
  <Slides>20</Slides>
  <Notes>15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Times New Roman</vt:lpstr>
      <vt:lpstr>Trebuchet MS</vt:lpstr>
      <vt:lpstr>Wingdings</vt:lpstr>
      <vt:lpstr>Wingdings 3</vt:lpstr>
      <vt:lpstr>Briaunota</vt:lpstr>
      <vt:lpstr>Klaipėdos Maksimo Gorkio progimnazija  </vt:lpstr>
      <vt:lpstr>Apklausoje dalyvavo:</vt:lpstr>
      <vt:lpstr>Berniukai ir mergaitės, iš kurių buvo tyčiojamasi 2-3 kartus per mėnesį paskutinius keletą mėnesių</vt:lpstr>
      <vt:lpstr>Mergaitės, iš kurių buvo tyčiojamasi 2-3 ar daugiau kartų per mėnesį paskutinius keletą mėnesių</vt:lpstr>
      <vt:lpstr>Berniukai, iš kurių buvo tyčiojamasi 2-3 ar daugiau kartų per mėnesį paskutinius keletą mėnesių</vt:lpstr>
      <vt:lpstr>Berniukai ir mergaitės, kurie tyčiojosi iš kitų mokinių 2-3 ar daugiau kartų per mėnesį paskutinius keletą mėnesių (proc.)</vt:lpstr>
      <vt:lpstr>Mergaitės, kurios tyčiojosi iš kitų mokinių 2-3 ar daugiau kartų per mėnesį paskutinius keletą mėnesių </vt:lpstr>
      <vt:lpstr>Berniukai, kurie tyčiojosi iš kitų mokinių 2-3 ar daugiau kartų per mėnesį paskutinius keletą mėnesių (proc.) </vt:lpstr>
      <vt:lpstr>Kur vaikai mokykloje patyrė patyčias? (bendra suvestinė)</vt:lpstr>
      <vt:lpstr>Kur mergaitės mokykloje patyrė patyčias?</vt:lpstr>
      <vt:lpstr>Kur berniukai patyrė patyčias?</vt:lpstr>
      <vt:lpstr>Kokias patyčių formas patyrė mokiniai?</vt:lpstr>
      <vt:lpstr>Jeigu iš Tavęs tyčiojosi telefonu ar internetu, kaip tai vyko?</vt:lpstr>
      <vt:lpstr>Kam vaikai papasakojo apie patiriamas patyčias?</vt:lpstr>
      <vt:lpstr>Kaip tu manai, kiek daug per paskutinius keletą mėnesių tavo klasės auklėtojas(-a) padarė, kad sustabdytų patyčias?</vt:lpstr>
      <vt:lpstr>Ar dažnai mokytojai ir kiti suaugusieji mokykloje bando stabdyti patyčias?</vt:lpstr>
      <vt:lpstr>Kai matai savo bendraamžius, iš kurių tyčiojasi mokykloje, ką tu jauti ar galvoji?</vt:lpstr>
      <vt:lpstr>„PowerPoint“ pateiktis</vt:lpstr>
      <vt:lpstr>Ar dažnai tu bijai, kad kiti mokiniai iš tavęs tyčiosis?</vt:lpstr>
      <vt:lpstr>„PowerPoint“ pateiktis</vt:lpstr>
    </vt:vector>
  </TitlesOfParts>
  <Company>SIRIUS Rådgiving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RESULTATER</dc:title>
  <dc:creator>Reidar Thyholdt</dc:creator>
  <cp:lastModifiedBy>User</cp:lastModifiedBy>
  <cp:revision>623</cp:revision>
  <cp:lastPrinted>2000-11-27T14:21:05Z</cp:lastPrinted>
  <dcterms:created xsi:type="dcterms:W3CDTF">2000-11-27T09:22:45Z</dcterms:created>
  <dcterms:modified xsi:type="dcterms:W3CDTF">2022-02-19T13:19:36Z</dcterms:modified>
</cp:coreProperties>
</file>